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980" y="934283"/>
            <a:ext cx="756404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89980" y="1490543"/>
            <a:ext cx="756404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9980" y="2124194"/>
            <a:ext cx="7564041" cy="1769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Banking System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789980" y="4203502"/>
            <a:ext cx="756404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9980" y="4759762"/>
            <a:ext cx="2383750" cy="1608773"/>
          </a:xfrm>
          <a:prstGeom prst="roundRect">
            <a:avLst>
              <a:gd name="adj" fmla="val 21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6083" y="5015865"/>
            <a:ext cx="1871543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👤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Student Name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46083" y="5788343"/>
            <a:ext cx="18715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Abdul Muqeet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380065" y="4759762"/>
            <a:ext cx="2383750" cy="1608773"/>
          </a:xfrm>
          <a:prstGeom prst="roundRect">
            <a:avLst>
              <a:gd name="adj" fmla="val 21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636169" y="5015865"/>
            <a:ext cx="187154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🎓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Roll No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3636169" y="5467826"/>
            <a:ext cx="18715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BSCS(E)-04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5970151" y="4759762"/>
            <a:ext cx="2383750" cy="1608773"/>
          </a:xfrm>
          <a:prstGeom prst="roundRect">
            <a:avLst>
              <a:gd name="adj" fmla="val 21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26254" y="5015865"/>
            <a:ext cx="187154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💻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Language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226254" y="5467826"/>
            <a:ext cx="18715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 (GCC)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9980" y="6600706"/>
            <a:ext cx="756404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89980" y="7156966"/>
            <a:ext cx="756404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62526"/>
            <a:ext cx="7416403" cy="140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863798" y="2935010"/>
            <a:ext cx="7416403" cy="1133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Digital Banking System</a:t>
            </a:r>
            <a:endParaRPr lang="en-US" sz="1900" dirty="0"/>
          </a:p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Language: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 — GCC Compiler</a:t>
            </a:r>
            <a:endParaRPr lang="en-US" sz="1900" dirty="0"/>
          </a:p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Compiled with: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gcc main.c admin.c atm.c user.c -o bank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4469402"/>
            <a:ext cx="7416403" cy="38457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63798" y="4785479"/>
            <a:ext cx="3584734" cy="1263491"/>
          </a:xfrm>
          <a:prstGeom prst="roundRect">
            <a:avLst>
              <a:gd name="adj" fmla="val 293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1095" y="5062776"/>
            <a:ext cx="2804874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👤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Abdul Muqeet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695349" y="4785479"/>
            <a:ext cx="3584853" cy="1263491"/>
          </a:xfrm>
          <a:prstGeom prst="roundRect">
            <a:avLst>
              <a:gd name="adj" fmla="val 293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72645" y="5062776"/>
            <a:ext cx="3030260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🎓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Roll No: BSCS(E)-04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63798" y="632662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i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"A complete banking simulation — built from scratch in pure C, with real file persistence, real security, and real-world data flow."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78255"/>
            <a:ext cx="621994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This Project?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73166"/>
            <a:ext cx="129028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robust console-based Digital Banking System, developed entirely in C, that faithfully simulates real-world banking operations. It covers everything from administrative controls to secure ATM transactions, with all data managed through structured text files for persistence.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861316"/>
            <a:ext cx="4136350" cy="3090029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110615" y="410813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14212" y="4311729"/>
            <a:ext cx="333137" cy="3331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615" y="50953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Multi-Role System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10615" y="559403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Admin, User, and ATM panels for comprehensive functionality.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861316"/>
            <a:ext cx="4136350" cy="3090029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493782" y="410813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7379" y="4311729"/>
            <a:ext cx="333137" cy="3331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93782" y="5095399"/>
            <a:ext cx="3531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PIN-Based Login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93782" y="5594033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Includes a 3-attempt lockout mechanism for enhanced security measures.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3861316"/>
            <a:ext cx="4136350" cy="3090029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76949" y="410813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546" y="4311729"/>
            <a:ext cx="333137" cy="3331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6949" y="5095399"/>
            <a:ext cx="35335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File-Based Data Storage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6949" y="559403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data is stored persistently in structured text files, no database.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1268611"/>
            <a:ext cx="5011222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Structure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1644" y="2288858"/>
            <a:ext cx="13087112" cy="626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Digital Banking System employs a modular design, separating core logic into source files and utilizing distinct text files for data persistence, ensuring clarity and maintainability.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1644" y="3333393"/>
            <a:ext cx="3006685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Source Files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71644" y="3906083"/>
            <a:ext cx="6274594" cy="22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main.c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Entry point &amp; main menu for navigation.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admin.c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Logic for administrative panel operations.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atm.c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Handles all ATM transaction processes.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user.c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Manages user accounts and core banking functions.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admin.h / atm.h / user.h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Header files defining structs and function prototypes.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91782" y="3333393"/>
            <a:ext cx="3006685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Files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591782" y="3906083"/>
            <a:ext cx="6274594" cy="2985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adminpanel.txt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Stores administrator account details.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userpanel.txt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Contains all registered user account data.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atmcard.txt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Records ATM card specific information.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transactions.txt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Comprehensive log of all banking transactions.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inbox_user.txt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Stores notifications for individual users.</a:t>
            </a:r>
            <a:endParaRPr lang="en-US" sz="17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inbox_admin.txt</a:t>
            </a:r>
            <a:pPr algn="l" indent="0" marL="0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Logs alerts and messages for administrators.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3445" y="1171099"/>
            <a:ext cx="3965019" cy="495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Features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843445" y="1913215"/>
            <a:ext cx="10943511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is built upon a robust set of features designed to offer a secure and comprehensive banking experience, mirroring real-world functionalities within a console environment.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445" y="2498408"/>
            <a:ext cx="1310164" cy="13101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76838" y="2498408"/>
            <a:ext cx="1186934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Authentication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3276838" y="3315653"/>
            <a:ext cx="1186934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PIN-masked login across all panels with a 3-attempt lockout.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9" y="2498408"/>
            <a:ext cx="1310164" cy="13101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51233" y="2498408"/>
            <a:ext cx="1186934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Management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051233" y="3315653"/>
            <a:ext cx="1186934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CRUD operations: create, delete, search, edit, block/unblock users.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33" y="2498408"/>
            <a:ext cx="1310164" cy="13101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25627" y="2498408"/>
            <a:ext cx="11869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ATM Services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8825627" y="3067883"/>
            <a:ext cx="1186934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Withdrawals, deposits, transfers, balance inquiries, and mini statements.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628" y="2498408"/>
            <a:ext cx="1310164" cy="13101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600021" y="2498408"/>
            <a:ext cx="1186934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Inbox Notifications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1600021" y="3315653"/>
            <a:ext cx="1186934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alerts for users and admin on significant activities.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45" y="4901684"/>
            <a:ext cx="1310164" cy="131016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276838" y="4901684"/>
            <a:ext cx="11869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Transaction Logs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3276838" y="5471160"/>
            <a:ext cx="1186934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records of every transaction, including type, amount, and timestamp.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839" y="4901684"/>
            <a:ext cx="1310164" cy="131016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051233" y="4901684"/>
            <a:ext cx="1186934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CNIC Duplicate Prevention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6051233" y="5718929"/>
            <a:ext cx="1186934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a unique CNIC for each account across both user and admin roles.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139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3798" y="2913698"/>
            <a:ext cx="3298031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Panel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2763798" y="3453765"/>
            <a:ext cx="9102685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Admin Panel provides administrators with comprehensive control over the banking system, offering tools for user management, system monitoring, and communication.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2763798" y="3980498"/>
            <a:ext cx="1649016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Menu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2763798" y="4282559"/>
            <a:ext cx="5792867" cy="2636282"/>
          </a:xfrm>
          <a:prstGeom prst="roundRect">
            <a:avLst>
              <a:gd name="adj" fmla="val 826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2756654" y="4282559"/>
            <a:ext cx="5807154" cy="2636282"/>
          </a:xfrm>
          <a:prstGeom prst="roundRect">
            <a:avLst>
              <a:gd name="adj" fmla="val 826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2901672" y="4391382"/>
            <a:ext cx="5517118" cy="24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 Admin Panel ==========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 View All Users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2. Add New User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 Delete User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4. View User Transactions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5. View Admin Inbox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6. Send Message to User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7. Block / Unblock User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8. Search User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9. Edit User Info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10. View Blocked Users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11. View Audit Log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12. Logout</a:t>
            </a:r>
            <a:endParaRPr lang="en-US" sz="1100" dirty="0"/>
          </a:p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8918138" y="3991213"/>
            <a:ext cx="2955846" cy="957382"/>
          </a:xfrm>
          <a:prstGeom prst="roundRect">
            <a:avLst>
              <a:gd name="adj" fmla="val 76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902898" y="3991213"/>
            <a:ext cx="60960" cy="957382"/>
          </a:xfrm>
          <a:prstGeom prst="roundRect">
            <a:avLst>
              <a:gd name="adj" fmla="val 35708"/>
            </a:avLst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9124117" y="4151471"/>
            <a:ext cx="1649016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Secured Access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9124117" y="4442817"/>
            <a:ext cx="2589609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accounts are protected by an ID and a 4-digit PIN.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8918138" y="5033843"/>
            <a:ext cx="2955846" cy="957382"/>
          </a:xfrm>
          <a:prstGeom prst="roundRect">
            <a:avLst>
              <a:gd name="adj" fmla="val 76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8902898" y="5033843"/>
            <a:ext cx="60960" cy="957382"/>
          </a:xfrm>
          <a:prstGeom prst="roundRect">
            <a:avLst>
              <a:gd name="adj" fmla="val 35708"/>
            </a:avLst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9124117" y="5194102"/>
            <a:ext cx="1649016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Alerts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9124117" y="5485448"/>
            <a:ext cx="2589609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Admins receive automatic inbox notifications for all critical system events.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8918138" y="6076474"/>
            <a:ext cx="2955846" cy="957382"/>
          </a:xfrm>
          <a:prstGeom prst="roundRect">
            <a:avLst>
              <a:gd name="adj" fmla="val 764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902898" y="6076474"/>
            <a:ext cx="60960" cy="957382"/>
          </a:xfrm>
          <a:prstGeom prst="roundRect">
            <a:avLst>
              <a:gd name="adj" fmla="val 35708"/>
            </a:avLst>
          </a:prstGeom>
          <a:solidFill>
            <a:srgbClr val="2D2E34"/>
          </a:solidFill>
          <a:ln/>
        </p:spPr>
      </p:sp>
      <p:sp>
        <p:nvSpPr>
          <p:cNvPr id="19" name="Text 16"/>
          <p:cNvSpPr/>
          <p:nvPr/>
        </p:nvSpPr>
        <p:spPr>
          <a:xfrm>
            <a:off x="9124117" y="6236732"/>
            <a:ext cx="1649016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Full Audit Trail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9124117" y="6528078"/>
            <a:ext cx="2589609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audit log records all administrative activities with timestamps.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1417" y="680680"/>
            <a:ext cx="559427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ATM &amp; User Panel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1417" y="1870829"/>
            <a:ext cx="12907566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Both the ATM and User Panels offer secure, intuitive interfaces for customers to manage their finances, from routine transactions to account monitoring.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84133" y="2884170"/>
            <a:ext cx="6508075" cy="4664631"/>
          </a:xfrm>
          <a:prstGeom prst="roundRect">
            <a:avLst>
              <a:gd name="adj" fmla="val 792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930235" y="3129558"/>
            <a:ext cx="3356491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🏧</a:t>
            </a:r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ATM Panel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930235" y="3802023"/>
            <a:ext cx="6015871" cy="36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Login using ATM Card Number and a 4-digit PIN.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Withdraw: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Real-time balance checks ensure sufficient funds.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Deposit: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Instant balance updates upon successful deposits.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Transfer: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Both sender and receiver accounts updated atomically.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Inquiry &amp; Mini Statement: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Quick access to financial overview.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096" y="3129558"/>
            <a:ext cx="3356491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👤</a:t>
            </a:r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User Panel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7623096" y="3802023"/>
            <a:ext cx="6153507" cy="2923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Login with Account Number and MPIN for secure access.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View personal account details and current balance.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Change MPIN securely for enhanced account protection.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 and review inbox messages from the administrator.</a:t>
            </a:r>
            <a:endParaRPr lang="en-US" sz="190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View a comprehensive history of all past banking transactions.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241" y="1885831"/>
            <a:ext cx="5220533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Clean File Storage Format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94241" y="2543294"/>
            <a:ext cx="7955518" cy="429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persistence is achieved through a clear, human-readable text file format, enabling easy inspection and debugging without the need for a traditional database.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4241" y="3221236"/>
            <a:ext cx="1929408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userpanel.txt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594241" y="3593783"/>
            <a:ext cx="3770709" cy="2618542"/>
          </a:xfrm>
          <a:prstGeom prst="roundRect">
            <a:avLst>
              <a:gd name="adj" fmla="val 973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585788" y="3593783"/>
            <a:ext cx="3787616" cy="2618542"/>
          </a:xfrm>
          <a:prstGeom prst="roundRect">
            <a:avLst>
              <a:gd name="adj" fmla="val 973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755571" y="3721060"/>
            <a:ext cx="3448050" cy="2363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AccountNo : 1986151476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: Abdul Muqeet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MPIN : 4321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CNIC : 12345-6789012-3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Balance : 25000.00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IBAN : PK36 DGTL 1986 1514 7600 0000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AtmCard No : 4001234567890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 : ACTIVE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 &amp; Time : Mon Dec 15 10:20:32 2025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86670" y="3221236"/>
            <a:ext cx="1929408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transactions.txt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786670" y="3593783"/>
            <a:ext cx="3770709" cy="1758910"/>
          </a:xfrm>
          <a:prstGeom prst="roundRect">
            <a:avLst>
              <a:gd name="adj" fmla="val 1448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4778216" y="3593783"/>
            <a:ext cx="3787616" cy="1758910"/>
          </a:xfrm>
          <a:prstGeom prst="roundRect">
            <a:avLst>
              <a:gd name="adj" fmla="val 1448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4947999" y="3721060"/>
            <a:ext cx="3448050" cy="150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----------------------------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AccountNo : 1986151476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 Type : Transfer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Sent Amount : 5000.00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Other Account : 1971209268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 &amp; Time : Mon Dec 15 09:41:13 2025</a:t>
            </a:r>
            <a:endParaRPr lang="en-US" sz="13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----------------------------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8210" y="1066681"/>
            <a:ext cx="5042535" cy="57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&amp; Validation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18210" y="1983105"/>
            <a:ext cx="127939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incorporates multiple layers of security and validation to protect user data and ensure the integrity of banking operations.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8210" y="2757845"/>
            <a:ext cx="4152305" cy="2244685"/>
          </a:xfrm>
          <a:prstGeom prst="roundRect">
            <a:avLst>
              <a:gd name="adj" fmla="val 4888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918210" y="2734985"/>
            <a:ext cx="4152305" cy="91440"/>
          </a:xfrm>
          <a:prstGeom prst="roundRect">
            <a:avLst>
              <a:gd name="adj" fmla="val 33458"/>
            </a:avLst>
          </a:prstGeom>
          <a:solidFill>
            <a:srgbClr val="2D2E34"/>
          </a:solidFill>
          <a:ln/>
        </p:spPr>
      </p:sp>
      <p:sp>
        <p:nvSpPr>
          <p:cNvPr id="6" name="Shape 4"/>
          <p:cNvSpPr/>
          <p:nvPr/>
        </p:nvSpPr>
        <p:spPr>
          <a:xfrm>
            <a:off x="2688372" y="2451973"/>
            <a:ext cx="611862" cy="611862"/>
          </a:xfrm>
          <a:prstGeom prst="roundRect">
            <a:avLst>
              <a:gd name="adj" fmla="val 149445"/>
            </a:avLst>
          </a:prstGeom>
          <a:solidFill>
            <a:srgbClr val="2D2E34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71966" y="2635568"/>
            <a:ext cx="244673" cy="2446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5024" y="3267670"/>
            <a:ext cx="231767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Masked PIN Input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145024" y="3658433"/>
            <a:ext cx="3698677" cy="853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sensitive PIN entries are hidden with **** using </a:t>
            </a:r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getch()</a:t>
            </a:r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security on both Windows and Linux platforms.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38988" y="2757845"/>
            <a:ext cx="4152305" cy="2244685"/>
          </a:xfrm>
          <a:prstGeom prst="roundRect">
            <a:avLst>
              <a:gd name="adj" fmla="val 488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38988" y="2734985"/>
            <a:ext cx="4152305" cy="91440"/>
          </a:xfrm>
          <a:prstGeom prst="roundRect">
            <a:avLst>
              <a:gd name="adj" fmla="val 33458"/>
            </a:avLst>
          </a:prstGeom>
          <a:solidFill>
            <a:srgbClr val="2D2E34"/>
          </a:solidFill>
          <a:ln/>
        </p:spPr>
      </p:sp>
      <p:sp>
        <p:nvSpPr>
          <p:cNvPr id="12" name="Shape 9"/>
          <p:cNvSpPr/>
          <p:nvPr/>
        </p:nvSpPr>
        <p:spPr>
          <a:xfrm>
            <a:off x="7009150" y="2451973"/>
            <a:ext cx="611862" cy="611862"/>
          </a:xfrm>
          <a:prstGeom prst="roundRect">
            <a:avLst>
              <a:gd name="adj" fmla="val 149445"/>
            </a:avLst>
          </a:prstGeom>
          <a:solidFill>
            <a:srgbClr val="2D2E34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2744" y="2635568"/>
            <a:ext cx="244673" cy="24467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5802" y="3267670"/>
            <a:ext cx="231767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Attempt Lockout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5465802" y="3658433"/>
            <a:ext cx="3698677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After 3 incorrect login attempts, administrative and ATM access is automatically locked to prevent brute-force attacks.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559766" y="2757845"/>
            <a:ext cx="4152305" cy="2244685"/>
          </a:xfrm>
          <a:prstGeom prst="roundRect">
            <a:avLst>
              <a:gd name="adj" fmla="val 4888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559766" y="2734985"/>
            <a:ext cx="4152305" cy="91440"/>
          </a:xfrm>
          <a:prstGeom prst="roundRect">
            <a:avLst>
              <a:gd name="adj" fmla="val 33458"/>
            </a:avLst>
          </a:prstGeom>
          <a:solidFill>
            <a:srgbClr val="2D2E34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29928" y="2451973"/>
            <a:ext cx="611862" cy="611862"/>
          </a:xfrm>
          <a:prstGeom prst="roundRect">
            <a:avLst>
              <a:gd name="adj" fmla="val 149445"/>
            </a:avLst>
          </a:prstGeom>
          <a:solidFill>
            <a:srgbClr val="2D2E34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3522" y="2635568"/>
            <a:ext cx="244673" cy="24467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86580" y="3267670"/>
            <a:ext cx="258925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Duplicate CNIC Block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9786580" y="3658433"/>
            <a:ext cx="3698677" cy="837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prevents the creation of multiple accounts using the same CNIC, ensuring unique user identification.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918210" y="5476875"/>
            <a:ext cx="6312694" cy="1686044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918210" y="5454015"/>
            <a:ext cx="6312694" cy="91440"/>
          </a:xfrm>
          <a:prstGeom prst="roundRect">
            <a:avLst>
              <a:gd name="adj" fmla="val 33458"/>
            </a:avLst>
          </a:prstGeom>
          <a:solidFill>
            <a:srgbClr val="2D2E34"/>
          </a:solidFill>
          <a:ln/>
        </p:spPr>
      </p:sp>
      <p:sp>
        <p:nvSpPr>
          <p:cNvPr id="24" name="Shape 19"/>
          <p:cNvSpPr/>
          <p:nvPr/>
        </p:nvSpPr>
        <p:spPr>
          <a:xfrm>
            <a:off x="3768626" y="5171003"/>
            <a:ext cx="611862" cy="611862"/>
          </a:xfrm>
          <a:prstGeom prst="roundRect">
            <a:avLst>
              <a:gd name="adj" fmla="val 149445"/>
            </a:avLst>
          </a:prstGeom>
          <a:solidFill>
            <a:srgbClr val="2D2E34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2220" y="5354598"/>
            <a:ext cx="244673" cy="24467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145024" y="5986701"/>
            <a:ext cx="231767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Account Blocking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1145024" y="6377464"/>
            <a:ext cx="5859066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Administrators have the power to block user accounts, denying login access for security or policy violations.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7399377" y="5476875"/>
            <a:ext cx="6312694" cy="1686044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7399377" y="5454015"/>
            <a:ext cx="6312694" cy="91440"/>
          </a:xfrm>
          <a:prstGeom prst="roundRect">
            <a:avLst>
              <a:gd name="adj" fmla="val 33458"/>
            </a:avLst>
          </a:prstGeom>
          <a:solidFill>
            <a:srgbClr val="2D2E34"/>
          </a:solidFill>
          <a:ln/>
        </p:spPr>
      </p:sp>
      <p:sp>
        <p:nvSpPr>
          <p:cNvPr id="30" name="Shape 24"/>
          <p:cNvSpPr/>
          <p:nvPr/>
        </p:nvSpPr>
        <p:spPr>
          <a:xfrm>
            <a:off x="10249793" y="5171003"/>
            <a:ext cx="611862" cy="611862"/>
          </a:xfrm>
          <a:prstGeom prst="roundRect">
            <a:avLst>
              <a:gd name="adj" fmla="val 149445"/>
            </a:avLst>
          </a:prstGeom>
          <a:solidFill>
            <a:srgbClr val="2D2E34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3387" y="5354598"/>
            <a:ext cx="244673" cy="244673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26191" y="5986701"/>
            <a:ext cx="246387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Existence Validation</a:t>
            </a:r>
            <a:endParaRPr lang="en-US" sz="1800" dirty="0"/>
          </a:p>
        </p:txBody>
      </p:sp>
      <p:sp>
        <p:nvSpPr>
          <p:cNvPr id="33" name="Text 26"/>
          <p:cNvSpPr/>
          <p:nvPr/>
        </p:nvSpPr>
        <p:spPr>
          <a:xfrm>
            <a:off x="7626191" y="6377464"/>
            <a:ext cx="5859066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transactions and communications are validated against existing accounts, preventing operations with non-existent entities.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580" y="2051209"/>
            <a:ext cx="437483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Implementation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976580" y="2568297"/>
            <a:ext cx="8163639" cy="329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the power of pure C, this project demonstrates robust technical fundamentals, ensuring a high-performance, maintainable, and cross-platform banking solution.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76580" y="2987040"/>
            <a:ext cx="8163639" cy="3191232"/>
          </a:xfrm>
          <a:prstGeom prst="roundRect">
            <a:avLst>
              <a:gd name="adj" fmla="val 658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5976580" y="2987040"/>
            <a:ext cx="8163639" cy="854035"/>
          </a:xfrm>
          <a:prstGeom prst="roundRect">
            <a:avLst>
              <a:gd name="adj" fmla="val 2460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055995" y="3066455"/>
            <a:ext cx="159174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Modular Design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55995" y="3313033"/>
            <a:ext cx="8004810" cy="329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Composed of 5 source files and 3 headers, each module is dedicated to a specific responsibility, enhancing code clarity and maintainability.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976580" y="3841075"/>
            <a:ext cx="8163639" cy="80867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976580" y="3841075"/>
            <a:ext cx="8163639" cy="15240"/>
          </a:xfrm>
          <a:prstGeom prst="roundRect">
            <a:avLst>
              <a:gd name="adj" fmla="val 137877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9883259" y="3673614"/>
            <a:ext cx="350163" cy="35016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0770" y="3761125"/>
            <a:ext cx="175022" cy="17502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055995" y="4039791"/>
            <a:ext cx="159174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Text File I/O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6055995" y="4286369"/>
            <a:ext cx="8004810" cy="164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Utilizes human-readable structured text files for data storage, simplifying inspection and debugging without complex databases.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5976580" y="4649748"/>
            <a:ext cx="8163639" cy="82391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6" name="Shape 12"/>
          <p:cNvSpPr/>
          <p:nvPr/>
        </p:nvSpPr>
        <p:spPr>
          <a:xfrm>
            <a:off x="5976580" y="4649748"/>
            <a:ext cx="8163639" cy="15240"/>
          </a:xfrm>
          <a:prstGeom prst="roundRect">
            <a:avLst>
              <a:gd name="adj" fmla="val 137877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9883259" y="4482286"/>
            <a:ext cx="350163" cy="35016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0770" y="4569797"/>
            <a:ext cx="175022" cy="17502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055995" y="4848463"/>
            <a:ext cx="159174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Cross-Platform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6055995" y="5095042"/>
            <a:ext cx="8004810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to run seamlessly on both Windows and Linux, managing platform differences with conditional compilation (</a:t>
            </a:r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#ifdef _WIN32</a:t>
            </a:r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</a:t>
            </a:r>
            <a:endParaRPr lang="en-US" sz="1100" dirty="0"/>
          </a:p>
        </p:txBody>
      </p:sp>
      <p:sp>
        <p:nvSpPr>
          <p:cNvPr id="21" name="Shape 16"/>
          <p:cNvSpPr/>
          <p:nvPr/>
        </p:nvSpPr>
        <p:spPr>
          <a:xfrm>
            <a:off x="5976580" y="5473660"/>
            <a:ext cx="8163639" cy="70461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2" name="Shape 17"/>
          <p:cNvSpPr/>
          <p:nvPr/>
        </p:nvSpPr>
        <p:spPr>
          <a:xfrm>
            <a:off x="5976580" y="5473660"/>
            <a:ext cx="8163639" cy="15240"/>
          </a:xfrm>
          <a:prstGeom prst="roundRect">
            <a:avLst>
              <a:gd name="adj" fmla="val 137877"/>
            </a:avLst>
          </a:prstGeom>
          <a:solidFill>
            <a:srgbClr val="D8D4D4"/>
          </a:solidFill>
          <a:ln/>
        </p:spPr>
      </p:sp>
      <p:sp>
        <p:nvSpPr>
          <p:cNvPr id="23" name="Shape 18"/>
          <p:cNvSpPr/>
          <p:nvPr/>
        </p:nvSpPr>
        <p:spPr>
          <a:xfrm>
            <a:off x="9883259" y="5306199"/>
            <a:ext cx="350163" cy="35016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0770" y="5393710"/>
            <a:ext cx="175022" cy="17502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055995" y="5672376"/>
            <a:ext cx="2043232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 Duplicate Definitions</a:t>
            </a:r>
            <a:endParaRPr lang="en-US" sz="1250" dirty="0"/>
          </a:p>
        </p:txBody>
      </p:sp>
      <p:sp>
        <p:nvSpPr>
          <p:cNvPr id="26" name="Text 20"/>
          <p:cNvSpPr/>
          <p:nvPr/>
        </p:nvSpPr>
        <p:spPr>
          <a:xfrm>
            <a:off x="6055995" y="5918954"/>
            <a:ext cx="8004810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Shared functions are defined once in </a:t>
            </a:r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user.c</a:t>
            </a:r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made accessible across all files using </a:t>
            </a:r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extern</a:t>
            </a:r>
            <a:pPr algn="l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declarations.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2026-02-17T15:40:39Z</dcterms:created>
  <dcterms:modified xsi:type="dcterms:W3CDTF">2026-02-17T15:40:39Z</dcterms:modified>
</cp:coreProperties>
</file>